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AEE3971-EDF4-4A35-88E9-DA7B13C3EEE5}" type="datetimeFigureOut">
              <a:rPr lang="it-IT" smtClean="0"/>
              <a:t>25/04/2019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3964E6-AFA8-480F-8294-0580871C957F}" type="slidenum">
              <a:rPr lang="it-IT" smtClean="0"/>
              <a:t>‹N›</a:t>
            </a:fld>
            <a:endParaRPr lang="it-IT"/>
          </a:p>
        </p:txBody>
      </p:sp>
    </p:spTree>
    <p:extLst>
      <p:ext uri="{BB962C8B-B14F-4D97-AF65-F5344CB8AC3E}">
        <p14:creationId xmlns:p14="http://schemas.microsoft.com/office/powerpoint/2010/main" val="3848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AEE3971-EDF4-4A35-88E9-DA7B13C3EEE5}" type="datetimeFigureOut">
              <a:rPr lang="it-IT" smtClean="0"/>
              <a:t>25/04/2019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3964E6-AFA8-480F-8294-0580871C957F}" type="slidenum">
              <a:rPr lang="it-IT" smtClean="0"/>
              <a:t>‹N›</a:t>
            </a:fld>
            <a:endParaRPr lang="it-IT"/>
          </a:p>
        </p:txBody>
      </p:sp>
    </p:spTree>
    <p:extLst>
      <p:ext uri="{BB962C8B-B14F-4D97-AF65-F5344CB8AC3E}">
        <p14:creationId xmlns:p14="http://schemas.microsoft.com/office/powerpoint/2010/main" val="2307598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AEE3971-EDF4-4A35-88E9-DA7B13C3EEE5}" type="datetimeFigureOut">
              <a:rPr lang="it-IT" smtClean="0"/>
              <a:t>25/04/2019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3964E6-AFA8-480F-8294-0580871C957F}" type="slidenum">
              <a:rPr lang="it-IT" smtClean="0"/>
              <a:t>‹N›</a:t>
            </a:fld>
            <a:endParaRPr lang="it-IT"/>
          </a:p>
        </p:txBody>
      </p:sp>
    </p:spTree>
    <p:extLst>
      <p:ext uri="{BB962C8B-B14F-4D97-AF65-F5344CB8AC3E}">
        <p14:creationId xmlns:p14="http://schemas.microsoft.com/office/powerpoint/2010/main" val="291961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AEE3971-EDF4-4A35-88E9-DA7B13C3EEE5}" type="datetimeFigureOut">
              <a:rPr lang="it-IT" smtClean="0"/>
              <a:t>25/04/2019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3964E6-AFA8-480F-8294-0580871C957F}" type="slidenum">
              <a:rPr lang="it-IT" smtClean="0"/>
              <a:t>‹N›</a:t>
            </a:fld>
            <a:endParaRPr lang="it-IT"/>
          </a:p>
        </p:txBody>
      </p:sp>
    </p:spTree>
    <p:extLst>
      <p:ext uri="{BB962C8B-B14F-4D97-AF65-F5344CB8AC3E}">
        <p14:creationId xmlns:p14="http://schemas.microsoft.com/office/powerpoint/2010/main" val="380954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3AEE3971-EDF4-4A35-88E9-DA7B13C3EEE5}" type="datetimeFigureOut">
              <a:rPr lang="it-IT" smtClean="0"/>
              <a:t>25/04/2019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3964E6-AFA8-480F-8294-0580871C957F}" type="slidenum">
              <a:rPr lang="it-IT" smtClean="0"/>
              <a:t>‹N›</a:t>
            </a:fld>
            <a:endParaRPr lang="it-IT"/>
          </a:p>
        </p:txBody>
      </p:sp>
    </p:spTree>
    <p:extLst>
      <p:ext uri="{BB962C8B-B14F-4D97-AF65-F5344CB8AC3E}">
        <p14:creationId xmlns:p14="http://schemas.microsoft.com/office/powerpoint/2010/main" val="391396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AEE3971-EDF4-4A35-88E9-DA7B13C3EEE5}" type="datetimeFigureOut">
              <a:rPr lang="it-IT" smtClean="0"/>
              <a:t>25/04/2019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3964E6-AFA8-480F-8294-0580871C957F}" type="slidenum">
              <a:rPr lang="it-IT" smtClean="0"/>
              <a:t>‹N›</a:t>
            </a:fld>
            <a:endParaRPr lang="it-IT"/>
          </a:p>
        </p:txBody>
      </p:sp>
    </p:spTree>
    <p:extLst>
      <p:ext uri="{BB962C8B-B14F-4D97-AF65-F5344CB8AC3E}">
        <p14:creationId xmlns:p14="http://schemas.microsoft.com/office/powerpoint/2010/main" val="119828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AEE3971-EDF4-4A35-88E9-DA7B13C3EEE5}" type="datetimeFigureOut">
              <a:rPr lang="it-IT" smtClean="0"/>
              <a:t>25/04/2019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03964E6-AFA8-480F-8294-0580871C957F}" type="slidenum">
              <a:rPr lang="it-IT" smtClean="0"/>
              <a:t>‹N›</a:t>
            </a:fld>
            <a:endParaRPr lang="it-IT"/>
          </a:p>
        </p:txBody>
      </p:sp>
    </p:spTree>
    <p:extLst>
      <p:ext uri="{BB962C8B-B14F-4D97-AF65-F5344CB8AC3E}">
        <p14:creationId xmlns:p14="http://schemas.microsoft.com/office/powerpoint/2010/main" val="36806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AEE3971-EDF4-4A35-88E9-DA7B13C3EEE5}" type="datetimeFigureOut">
              <a:rPr lang="it-IT" smtClean="0"/>
              <a:t>25/04/2019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03964E6-AFA8-480F-8294-0580871C957F}" type="slidenum">
              <a:rPr lang="it-IT" smtClean="0"/>
              <a:t>‹N›</a:t>
            </a:fld>
            <a:endParaRPr lang="it-IT"/>
          </a:p>
        </p:txBody>
      </p:sp>
    </p:spTree>
    <p:extLst>
      <p:ext uri="{BB962C8B-B14F-4D97-AF65-F5344CB8AC3E}">
        <p14:creationId xmlns:p14="http://schemas.microsoft.com/office/powerpoint/2010/main" val="228127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AEE3971-EDF4-4A35-88E9-DA7B13C3EEE5}" type="datetimeFigureOut">
              <a:rPr lang="it-IT" smtClean="0"/>
              <a:t>25/04/2019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03964E6-AFA8-480F-8294-0580871C957F}" type="slidenum">
              <a:rPr lang="it-IT" smtClean="0"/>
              <a:t>‹N›</a:t>
            </a:fld>
            <a:endParaRPr lang="it-IT"/>
          </a:p>
        </p:txBody>
      </p:sp>
    </p:spTree>
    <p:extLst>
      <p:ext uri="{BB962C8B-B14F-4D97-AF65-F5344CB8AC3E}">
        <p14:creationId xmlns:p14="http://schemas.microsoft.com/office/powerpoint/2010/main" val="274103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3AEE3971-EDF4-4A35-88E9-DA7B13C3EEE5}" type="datetimeFigureOut">
              <a:rPr lang="it-IT" smtClean="0"/>
              <a:t>25/04/2019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3964E6-AFA8-480F-8294-0580871C957F}" type="slidenum">
              <a:rPr lang="it-IT" smtClean="0"/>
              <a:t>‹N›</a:t>
            </a:fld>
            <a:endParaRPr lang="it-IT"/>
          </a:p>
        </p:txBody>
      </p:sp>
    </p:spTree>
    <p:extLst>
      <p:ext uri="{BB962C8B-B14F-4D97-AF65-F5344CB8AC3E}">
        <p14:creationId xmlns:p14="http://schemas.microsoft.com/office/powerpoint/2010/main" val="307773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3AEE3971-EDF4-4A35-88E9-DA7B13C3EEE5}" type="datetimeFigureOut">
              <a:rPr lang="it-IT" smtClean="0"/>
              <a:t>25/04/2019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3964E6-AFA8-480F-8294-0580871C957F}" type="slidenum">
              <a:rPr lang="it-IT" smtClean="0"/>
              <a:t>‹N›</a:t>
            </a:fld>
            <a:endParaRPr lang="it-IT"/>
          </a:p>
        </p:txBody>
      </p:sp>
    </p:spTree>
    <p:extLst>
      <p:ext uri="{BB962C8B-B14F-4D97-AF65-F5344CB8AC3E}">
        <p14:creationId xmlns:p14="http://schemas.microsoft.com/office/powerpoint/2010/main" val="869610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E3971-EDF4-4A35-88E9-DA7B13C3EEE5}" type="datetimeFigureOut">
              <a:rPr lang="it-IT" smtClean="0"/>
              <a:t>25/04/2019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964E6-AFA8-480F-8294-0580871C957F}" type="slidenum">
              <a:rPr lang="it-IT" smtClean="0"/>
              <a:t>‹N›</a:t>
            </a:fld>
            <a:endParaRPr lang="it-IT"/>
          </a:p>
        </p:txBody>
      </p:sp>
    </p:spTree>
    <p:extLst>
      <p:ext uri="{BB962C8B-B14F-4D97-AF65-F5344CB8AC3E}">
        <p14:creationId xmlns:p14="http://schemas.microsoft.com/office/powerpoint/2010/main" val="41399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920818" y="483081"/>
            <a:ext cx="9144000" cy="869787"/>
          </a:xfrm>
        </p:spPr>
        <p:txBody>
          <a:bodyPr>
            <a:normAutofit fontScale="90000"/>
          </a:bodyPr>
          <a:lstStyle/>
          <a:p>
            <a:r>
              <a:rPr lang="it-IT" dirty="0" smtClean="0"/>
              <a:t>DISSESTO IDROGEOLOGICO</a:t>
            </a:r>
            <a:endParaRPr lang="it-IT" dirty="0"/>
          </a:p>
        </p:txBody>
      </p:sp>
      <p:sp>
        <p:nvSpPr>
          <p:cNvPr id="3" name="Sottotitolo 2"/>
          <p:cNvSpPr>
            <a:spLocks noGrp="1"/>
          </p:cNvSpPr>
          <p:nvPr>
            <p:ph type="subTitle" idx="1"/>
          </p:nvPr>
        </p:nvSpPr>
        <p:spPr>
          <a:xfrm>
            <a:off x="1798320" y="2134914"/>
            <a:ext cx="9144000" cy="2916963"/>
          </a:xfrm>
        </p:spPr>
        <p:txBody>
          <a:bodyPr>
            <a:noAutofit/>
          </a:bodyPr>
          <a:lstStyle/>
          <a:p>
            <a:pPr fontAlgn="auto"/>
            <a:r>
              <a:rPr lang="it-IT" sz="1600" dirty="0" smtClean="0"/>
              <a:t>CON IL TERMINE DISSESTO IDREOGEOLOGICO SI INTENDE TUTTA QUELLA SERIE DI PROCESSI MORFOLOGICI CHE SVOLGONO UN’AZIONE DISTRUTTIVA SUL SUOLO. </a:t>
            </a:r>
          </a:p>
          <a:p>
            <a:pPr fontAlgn="auto"/>
            <a:r>
              <a:rPr lang="it-IT" sz="1600" dirty="0" smtClean="0"/>
              <a:t>SONO FENOMENI CHE PROVOCANO DISTRUZIONI MA NON SEMPRE ALLO STESSO MODO . </a:t>
            </a:r>
          </a:p>
          <a:p>
            <a:pPr fontAlgn="auto"/>
            <a:r>
              <a:rPr lang="it-IT" sz="1600" dirty="0" smtClean="0"/>
              <a:t>IL DISSESTO PUO’ AVVENIRE A CAUSA DELL’EROSIONI.</a:t>
            </a:r>
          </a:p>
          <a:p>
            <a:pPr fontAlgn="auto"/>
            <a:r>
              <a:rPr lang="it-IT" sz="1600" dirty="0" smtClean="0"/>
              <a:t>CI SONO LE CAUSE ARTIFICIALI. TRA LE CAUSE  CORRELATE IN MODO STRETTO ALL’ ATTIVITA’ SVOLTA DALL’UOMO TROVIAMO PER ESEMPIO GLI ARGINI, LE OPERE IDRAULICHE, LE BRIGLIE, GLI INVASI…..</a:t>
            </a:r>
          </a:p>
          <a:p>
            <a:pPr fontAlgn="auto"/>
            <a:r>
              <a:rPr lang="it-IT" sz="1600" dirty="0" smtClean="0"/>
              <a:t>LE CAUSE PERCIO’ SONO TANTE E SPESSO SI INTRECCIANO FRA LORO .</a:t>
            </a:r>
          </a:p>
          <a:p>
            <a:pPr fontAlgn="auto"/>
            <a:r>
              <a:rPr lang="it-IT" sz="1600" dirty="0" smtClean="0"/>
              <a:t>IL DISSESTO IDREOGEOLOGICO </a:t>
            </a:r>
            <a:r>
              <a:rPr lang="it-IT" sz="1600" dirty="0"/>
              <a:t> </a:t>
            </a:r>
            <a:r>
              <a:rPr lang="it-IT" sz="1600" dirty="0" smtClean="0"/>
              <a:t>VA CHIARAMENTE EVITATO MA PER FARLO VANNO RIMOSSI ANCHE I FATTORI DI RISCHIO. </a:t>
            </a:r>
          </a:p>
          <a:p>
            <a:pPr fontAlgn="auto"/>
            <a:endParaRPr lang="it-IT" sz="1600" dirty="0"/>
          </a:p>
          <a:p>
            <a:pPr fontAlgn="auto"/>
            <a:endParaRPr lang="it-IT" sz="1600" dirty="0" smtClean="0"/>
          </a:p>
          <a:p>
            <a:pPr fontAlgn="auto"/>
            <a:endParaRPr lang="it-IT" sz="1600" dirty="0"/>
          </a:p>
          <a:p>
            <a:pPr fontAlgn="auto"/>
            <a:endParaRPr lang="it-IT" sz="1600" dirty="0" smtClean="0"/>
          </a:p>
          <a:p>
            <a:pPr fontAlgn="auto"/>
            <a:endParaRPr lang="it-IT" sz="1600" dirty="0"/>
          </a:p>
          <a:p>
            <a:pPr fontAlgn="auto"/>
            <a:endParaRPr lang="it-IT" sz="1600" dirty="0" smtClean="0"/>
          </a:p>
          <a:p>
            <a:pPr fontAlgn="auto"/>
            <a:endParaRPr lang="it-IT" sz="1600" dirty="0"/>
          </a:p>
          <a:p>
            <a:pPr fontAlgn="auto"/>
            <a:endParaRPr lang="it-IT" sz="1600" dirty="0" smtClean="0"/>
          </a:p>
          <a:p>
            <a:pPr fontAlgn="auto"/>
            <a:endParaRPr lang="it-IT" sz="1600" dirty="0"/>
          </a:p>
          <a:p>
            <a:pPr fontAlgn="auto"/>
            <a:endParaRPr lang="it-IT" sz="1600" dirty="0" smtClean="0"/>
          </a:p>
          <a:p>
            <a:pPr fontAlgn="auto"/>
            <a:endParaRPr lang="it-IT" sz="1600" dirty="0"/>
          </a:p>
          <a:p>
            <a:pPr fontAlgn="auto"/>
            <a:endParaRPr lang="it-IT" sz="1600" dirty="0" smtClean="0"/>
          </a:p>
          <a:p>
            <a:pPr fontAlgn="auto"/>
            <a:endParaRPr lang="it-IT" sz="1600" dirty="0"/>
          </a:p>
          <a:p>
            <a:pPr fontAlgn="auto"/>
            <a:endParaRPr lang="it-IT" sz="1600" dirty="0" smtClean="0"/>
          </a:p>
          <a:p>
            <a:pPr fontAlgn="auto"/>
            <a:endParaRPr lang="it-IT" sz="1600" dirty="0"/>
          </a:p>
          <a:p>
            <a:pPr fontAlgn="auto"/>
            <a:endParaRPr lang="it-IT" sz="1600" dirty="0" smtClean="0"/>
          </a:p>
          <a:p>
            <a:pPr fontAlgn="auto"/>
            <a:endParaRPr lang="it-IT" sz="1600" dirty="0"/>
          </a:p>
          <a:p>
            <a:pPr fontAlgn="auto"/>
            <a:endParaRPr lang="it-IT" sz="1600" dirty="0" smtClean="0"/>
          </a:p>
          <a:p>
            <a:pPr fontAlgn="auto"/>
            <a:endParaRPr lang="it-IT" sz="1600" dirty="0" smtClean="0"/>
          </a:p>
        </p:txBody>
      </p:sp>
      <p:sp>
        <p:nvSpPr>
          <p:cNvPr id="4" name="Rettangolo 3"/>
          <p:cNvSpPr/>
          <p:nvPr/>
        </p:nvSpPr>
        <p:spPr>
          <a:xfrm>
            <a:off x="3048000" y="2828836"/>
            <a:ext cx="6096000" cy="369332"/>
          </a:xfrm>
          <a:prstGeom prst="rect">
            <a:avLst/>
          </a:prstGeom>
        </p:spPr>
        <p:txBody>
          <a:bodyPr>
            <a:spAutoFit/>
          </a:bodyPr>
          <a:lstStyle/>
          <a:p>
            <a:r>
              <a:rPr lang="it-IT" dirty="0"/>
              <a:t>Il </a:t>
            </a:r>
            <a:r>
              <a:rPr lang="it-IT" dirty="0" smtClean="0"/>
              <a:t>dissesto</a:t>
            </a:r>
            <a:endParaRPr lang="it-IT" dirty="0"/>
          </a:p>
        </p:txBody>
      </p:sp>
    </p:spTree>
    <p:extLst>
      <p:ext uri="{BB962C8B-B14F-4D97-AF65-F5344CB8AC3E}">
        <p14:creationId xmlns:p14="http://schemas.microsoft.com/office/powerpoint/2010/main" val="33320703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28502" y="198410"/>
            <a:ext cx="9144000" cy="1714740"/>
          </a:xfrm>
        </p:spPr>
        <p:txBody>
          <a:bodyPr>
            <a:normAutofit fontScale="90000"/>
          </a:bodyPr>
          <a:lstStyle/>
          <a:p>
            <a:r>
              <a:rPr lang="it-IT" dirty="0" smtClean="0"/>
              <a:t>COMPORTAMENTI DEI DISSESTI IDROGEOLOGICI</a:t>
            </a:r>
            <a:endParaRPr lang="it-IT" dirty="0"/>
          </a:p>
        </p:txBody>
      </p:sp>
      <p:sp>
        <p:nvSpPr>
          <p:cNvPr id="3" name="Sottotitolo 2"/>
          <p:cNvSpPr>
            <a:spLocks noGrp="1"/>
          </p:cNvSpPr>
          <p:nvPr>
            <p:ph type="subTitle" idx="1"/>
          </p:nvPr>
        </p:nvSpPr>
        <p:spPr>
          <a:xfrm>
            <a:off x="1524000" y="2101055"/>
            <a:ext cx="9144000" cy="1655762"/>
          </a:xfrm>
        </p:spPr>
        <p:txBody>
          <a:bodyPr>
            <a:noAutofit/>
          </a:bodyPr>
          <a:lstStyle/>
          <a:p>
            <a:pPr fontAlgn="auto"/>
            <a:r>
              <a:rPr lang="it-IT" sz="2000" dirty="0"/>
              <a:t>PRESTARE LA MASSIMA ATTENZIONE AI COMUNICATI ED ALLE INDICAZIONI FORNITE DALLA RADIO, DALLA TV O DALLE AUTORITA’ (Polizia, Carabinieri, Vigili Urbani, Vigili del Fuoco, Volontari, ecc.).</a:t>
            </a:r>
          </a:p>
          <a:p>
            <a:pPr fontAlgn="auto"/>
            <a:r>
              <a:rPr lang="it-IT" sz="1800" dirty="0"/>
              <a:t>SALVAGUARDARE I BENI COLLOCATI NEI LOCALI ALLAGABILI.</a:t>
            </a:r>
          </a:p>
          <a:p>
            <a:pPr fontAlgn="auto"/>
            <a:r>
              <a:rPr lang="it-IT" sz="1800" dirty="0"/>
              <a:t>ASSICURARSI CHE TUTTI GLI ABITANTI DELLO STABILE SIANO A CONOSCENZA DELLA SITUAZIONE.</a:t>
            </a:r>
          </a:p>
          <a:p>
            <a:pPr fontAlgn="auto"/>
            <a:r>
              <a:rPr lang="it-IT" sz="1800" dirty="0"/>
              <a:t>SE ABITIAMO AD I PIANI SUPERIORI DELLO STABILE, OFFRIRE OSPITALITA’ A CHI ABITA A QUELLI SOTTOSTANTI.</a:t>
            </a:r>
          </a:p>
          <a:p>
            <a:pPr fontAlgn="auto"/>
            <a:r>
              <a:rPr lang="it-IT" sz="1800" dirty="0"/>
              <a:t>SE RISEDIAMO AI PIANI SOTTOSTANTI CHIEDERE OSPITALITA’ AI VICINI DEI PIANI PIU’ ALTI.</a:t>
            </a:r>
          </a:p>
          <a:p>
            <a:pPr fontAlgn="auto"/>
            <a:r>
              <a:rPr lang="it-IT" sz="1800" dirty="0"/>
              <a:t>PORRE DELLE PARATIE A PROTEZIONE DEI LOCALI SITUATI AL PIANO STRADA E CHIUDERE O BLOCCARE  LE PORTE DI CANTINE O SEMINTERRATI.</a:t>
            </a:r>
          </a:p>
          <a:p>
            <a:pPr fontAlgn="auto"/>
            <a:r>
              <a:rPr lang="it-IT" sz="1800" dirty="0"/>
              <a:t>PORRE AL SICURO LA PROPRIA AUTOVETTURA IN ZONE NON RAGGIUNGIBILI DALL’ESONDAZIONE.</a:t>
            </a:r>
          </a:p>
          <a:p>
            <a:pPr fontAlgn="auto"/>
            <a:r>
              <a:rPr lang="it-IT" sz="1800" dirty="0"/>
              <a:t>SE NON SI CORRE ALCUN RISCHIO D’ALLAGAMENTO, RIMANERE PREFERIBILMENTE IN CASA.</a:t>
            </a:r>
          </a:p>
          <a:p>
            <a:pPr fontAlgn="auto"/>
            <a:r>
              <a:rPr lang="it-IT" sz="1800" dirty="0"/>
              <a:t>CON SPIRITO DI INIZIATIVA ADOPERARSI IN AIUTO DI PERSONE CHE NE’ ABBIANO NECESSITA’.</a:t>
            </a:r>
          </a:p>
          <a:p>
            <a:r>
              <a:rPr lang="it-IT" sz="1800" dirty="0" smtClean="0"/>
              <a:t/>
            </a:r>
            <a:br>
              <a:rPr lang="it-IT" sz="1800" dirty="0" smtClean="0"/>
            </a:br>
            <a:endParaRPr lang="it-IT" sz="1800" dirty="0"/>
          </a:p>
        </p:txBody>
      </p:sp>
    </p:spTree>
    <p:extLst>
      <p:ext uri="{BB962C8B-B14F-4D97-AF65-F5344CB8AC3E}">
        <p14:creationId xmlns:p14="http://schemas.microsoft.com/office/powerpoint/2010/main" val="429141586"/>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5676" y="287384"/>
            <a:ext cx="10515600" cy="849086"/>
          </a:xfrm>
        </p:spPr>
        <p:txBody>
          <a:bodyPr/>
          <a:lstStyle/>
          <a:p>
            <a:pPr algn="ctr"/>
            <a:r>
              <a:rPr lang="it-IT" dirty="0" smtClean="0"/>
              <a:t>DISSESTO </a:t>
            </a:r>
            <a:r>
              <a:rPr lang="it-IT" dirty="0" smtClean="0"/>
              <a:t>IDROGEOLOGICO</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0296" y="1149191"/>
            <a:ext cx="6000750" cy="4000500"/>
          </a:xfrm>
        </p:spPr>
      </p:pic>
      <p:sp>
        <p:nvSpPr>
          <p:cNvPr id="3" name="Rettangolo 2"/>
          <p:cNvSpPr/>
          <p:nvPr/>
        </p:nvSpPr>
        <p:spPr>
          <a:xfrm rot="10800000" flipV="1">
            <a:off x="222070" y="5360536"/>
            <a:ext cx="10776856" cy="646331"/>
          </a:xfrm>
          <a:prstGeom prst="rect">
            <a:avLst/>
          </a:prstGeom>
        </p:spPr>
        <p:txBody>
          <a:bodyPr wrap="square">
            <a:spAutoFit/>
          </a:bodyPr>
          <a:lstStyle/>
          <a:p>
            <a:r>
              <a:rPr lang="it-IT" dirty="0"/>
              <a:t>Il dissesto idrogeologico è l'insieme dei processi morfologici che hanno un'azione fortemente distruttiva in termini di degradazione del suolo e quindi indirettamente nei confronti dei manufatti. Wikipedia</a:t>
            </a:r>
          </a:p>
        </p:txBody>
      </p:sp>
    </p:spTree>
    <p:extLst>
      <p:ext uri="{BB962C8B-B14F-4D97-AF65-F5344CB8AC3E}">
        <p14:creationId xmlns:p14="http://schemas.microsoft.com/office/powerpoint/2010/main" val="663204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 DISASTRI DEL DISSESTO IDREOGEOLOGICO</a:t>
            </a:r>
            <a:endParaRPr lang="it-IT" dirty="0"/>
          </a:p>
        </p:txBody>
      </p:sp>
      <p:sp>
        <p:nvSpPr>
          <p:cNvPr id="3" name="Segnaposto contenuto 2"/>
          <p:cNvSpPr>
            <a:spLocks noGrp="1"/>
          </p:cNvSpPr>
          <p:nvPr>
            <p:ph idx="1"/>
          </p:nvPr>
        </p:nvSpPr>
        <p:spPr/>
        <p:txBody>
          <a:bodyPr>
            <a:normAutofit fontScale="85000" lnSpcReduction="20000"/>
          </a:bodyPr>
          <a:lstStyle/>
          <a:p>
            <a:r>
              <a:rPr lang="it-IT" dirty="0"/>
              <a:t>Il problema della fragilità del nostro territorio e dell’esposizione al rischio di frane e alluvioni riguarda molte aree della Penisola. In ben 6.633comuni italiani sono presenti aree a rischio idrogeologico che comportano ogni anno un bilancio economico pesantissimo, intollerabile quando è pagato con la vita.</a:t>
            </a:r>
          </a:p>
          <a:p>
            <a:endParaRPr lang="it-IT" dirty="0"/>
          </a:p>
          <a:p>
            <a:r>
              <a:rPr lang="it-IT" dirty="0"/>
              <a:t>E' evidente l’assoluta necessità di maggiori investimenti in termini di prevenzione, attraverso cui affermare una nuova cultura dell’impiego del suolo che metta al primo posto la sicurezza della collettività e ponga fine da un lato a usi speculativi e abusivi del territorio, dall’altro al suo completo abbandono.</a:t>
            </a:r>
          </a:p>
          <a:p>
            <a:endParaRPr lang="it-IT" dirty="0"/>
          </a:p>
          <a:p>
            <a:r>
              <a:rPr lang="it-IT" dirty="0"/>
              <a:t>In un contesto in cui sono sempre più evidenti gli effetti dei cambiamenti climatici in atto, che comportano fenomeni meteorologici estremi caratterizzati da piogge intense concentrate in periodi di tempo sempre più brevi, la gestione irrazionale del territorio porta a conseguenze disastrose.</a:t>
            </a:r>
          </a:p>
        </p:txBody>
      </p:sp>
    </p:spTree>
    <p:extLst>
      <p:ext uri="{BB962C8B-B14F-4D97-AF65-F5344CB8AC3E}">
        <p14:creationId xmlns:p14="http://schemas.microsoft.com/office/powerpoint/2010/main" val="2334733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3154" y="1063941"/>
            <a:ext cx="10515600" cy="626747"/>
          </a:xfrm>
        </p:spPr>
        <p:txBody>
          <a:bodyPr>
            <a:normAutofit fontScale="90000"/>
          </a:bodyPr>
          <a:lstStyle/>
          <a:p>
            <a:r>
              <a:rPr lang="it-IT" dirty="0" smtClean="0"/>
              <a:t> </a:t>
            </a:r>
            <a:endParaRPr lang="it-IT" dirty="0"/>
          </a:p>
        </p:txBody>
      </p:sp>
      <p:sp>
        <p:nvSpPr>
          <p:cNvPr id="3" name="Segnaposto contenuto 2"/>
          <p:cNvSpPr>
            <a:spLocks noGrp="1"/>
          </p:cNvSpPr>
          <p:nvPr>
            <p:ph idx="1"/>
          </p:nvPr>
        </p:nvSpPr>
        <p:spPr>
          <a:xfrm>
            <a:off x="802254" y="753704"/>
            <a:ext cx="10515600" cy="5245192"/>
          </a:xfrm>
        </p:spPr>
        <p:txBody>
          <a:bodyPr>
            <a:normAutofit/>
          </a:bodyPr>
          <a:lstStyle/>
          <a:p>
            <a:pPr marL="0" indent="0" algn="ctr">
              <a:buNone/>
            </a:pPr>
            <a:r>
              <a:rPr lang="it-IT" sz="3200" dirty="0" smtClean="0"/>
              <a:t>   </a:t>
            </a:r>
            <a:r>
              <a:rPr lang="it-IT" sz="3200" dirty="0" smtClean="0"/>
              <a:t>DISASTRI </a:t>
            </a:r>
            <a:r>
              <a:rPr lang="it-IT" sz="3200" dirty="0" smtClean="0"/>
              <a:t>DEL DISSESTO IDROGEOLOGICO </a:t>
            </a:r>
          </a:p>
          <a:p>
            <a:endParaRPr lang="it-IT" sz="2000" dirty="0"/>
          </a:p>
          <a:p>
            <a:endParaRPr lang="it-IT" sz="2000" dirty="0" smtClean="0"/>
          </a:p>
          <a:p>
            <a:pPr algn="just"/>
            <a:r>
              <a:rPr lang="it-IT" sz="2000" dirty="0" smtClean="0"/>
              <a:t>Senza </a:t>
            </a:r>
            <a:r>
              <a:rPr lang="it-IT" sz="2000" dirty="0"/>
              <a:t>nulla togliere all’eccezionalità degli apporti pluviometrici occorsi nei primi giorni di Novembre ’94 sull’Italia Nord-occidentale va detto che non sempre alluvioni ed esondazioni trovano riscontro con situazioni di provata eccezionalità. In condizioni meteorologiche intensamente perturbate gli apporti pluviometrici possono essere molto consistenti e, in concomitanza a blocchi meteorologici, possono diventare anche persistenti. Ciò non costituisce però motivo sufficiente per definire eccezionali tali condizioni in ogni circostanza, così da considerare sempre accadimenti ineluttabili le conseguenti alluvioni, le distruzioni e, addirittura, la perdita di vite umane</a:t>
            </a:r>
            <a:r>
              <a:rPr lang="it-IT" sz="2000" dirty="0" smtClean="0"/>
              <a:t>.  </a:t>
            </a:r>
            <a:endParaRPr lang="it-IT" sz="2000" dirty="0"/>
          </a:p>
        </p:txBody>
      </p:sp>
      <p:pic>
        <p:nvPicPr>
          <p:cNvPr id="4" name="Immagine 3"/>
          <p:cNvPicPr>
            <a:picLocks noChangeAspect="1"/>
          </p:cNvPicPr>
          <p:nvPr/>
        </p:nvPicPr>
        <p:blipFill>
          <a:blip r:embed="rId2"/>
          <a:stretch>
            <a:fillRect/>
          </a:stretch>
        </p:blipFill>
        <p:spPr>
          <a:xfrm>
            <a:off x="1735539" y="4551997"/>
            <a:ext cx="3619500" cy="2143125"/>
          </a:xfrm>
          <a:prstGeom prst="rect">
            <a:avLst/>
          </a:prstGeom>
        </p:spPr>
      </p:pic>
      <p:pic>
        <p:nvPicPr>
          <p:cNvPr id="5" name="Immagine 4"/>
          <p:cNvPicPr>
            <a:picLocks noChangeAspect="1"/>
          </p:cNvPicPr>
          <p:nvPr/>
        </p:nvPicPr>
        <p:blipFill>
          <a:blip r:embed="rId3"/>
          <a:stretch>
            <a:fillRect/>
          </a:stretch>
        </p:blipFill>
        <p:spPr>
          <a:xfrm rot="10800000" flipV="1">
            <a:off x="6258458" y="4378142"/>
            <a:ext cx="3978864" cy="2490833"/>
          </a:xfrm>
          <a:prstGeom prst="rect">
            <a:avLst/>
          </a:prstGeom>
        </p:spPr>
      </p:pic>
    </p:spTree>
    <p:extLst>
      <p:ext uri="{BB962C8B-B14F-4D97-AF65-F5344CB8AC3E}">
        <p14:creationId xmlns:p14="http://schemas.microsoft.com/office/powerpoint/2010/main" val="246378187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06280" y="574766"/>
            <a:ext cx="7430589" cy="1115922"/>
          </a:xfrm>
        </p:spPr>
        <p:txBody>
          <a:bodyPr>
            <a:normAutofit fontScale="90000"/>
          </a:bodyPr>
          <a:lstStyle/>
          <a:p>
            <a:pPr algn="ctr"/>
            <a:r>
              <a:rPr lang="it-IT" dirty="0" smtClean="0"/>
              <a:t>COME RIMEDIARE AI DANNI DEL DISSESTO IDROGEOLOGICO</a:t>
            </a:r>
            <a:endParaRPr lang="it-IT" dirty="0"/>
          </a:p>
        </p:txBody>
      </p:sp>
      <p:sp>
        <p:nvSpPr>
          <p:cNvPr id="3" name="Segnaposto contenuto 2"/>
          <p:cNvSpPr>
            <a:spLocks noGrp="1"/>
          </p:cNvSpPr>
          <p:nvPr>
            <p:ph idx="1"/>
          </p:nvPr>
        </p:nvSpPr>
        <p:spPr>
          <a:xfrm>
            <a:off x="9318" y="1670142"/>
            <a:ext cx="11467013" cy="4491854"/>
          </a:xfrm>
        </p:spPr>
        <p:txBody>
          <a:bodyPr>
            <a:normAutofit/>
          </a:bodyPr>
          <a:lstStyle/>
          <a:p>
            <a:pPr algn="just"/>
            <a:r>
              <a:rPr lang="it-IT" sz="2000" dirty="0"/>
              <a:t>All’indomani dei disastri è consuetudine tornare a ribadire le azioni che sarebbero necessarie per arginare o eliminare del tutto il rischio in futuro. Le misure prioritarie, secondo l’Enea, in parte condivise anche da Legambiente, riguardano: lo sviluppo di sistemi di monitoraggio dei dati meteoclimatici; il sostegno economico a studi sulla pericolosità e sul rischio condotti dalle Autorità di Bacino (ora di Distretto) e contenuti nei Piani di Assetto Idrogeologico (PAI); il miglioramento del recepimento delle indicazioni di rischio contenute nei Piani di Assetto Idrogeologico (PAI) da parte degli strumenti di pianificazione territoriale; lo sviluppo strumenti di monitoraggio dei costi della difesa del suolo in termini di inazione, di gestione delle emergenze e di gestione sostenibile (manutenzione, messa in sicurezza, monitoraggio), oltre a un’opera di sensibilizzazione, di riconversione delle aree montane e a una delocalizzazione degli insediamenti </a:t>
            </a:r>
            <a:r>
              <a:rPr lang="it-IT" sz="2000" dirty="0" smtClean="0"/>
              <a:t>a maggior </a:t>
            </a:r>
            <a:r>
              <a:rPr lang="it-IT" sz="2000" dirty="0"/>
              <a:t>rischio.</a:t>
            </a:r>
          </a:p>
        </p:txBody>
      </p:sp>
      <p:pic>
        <p:nvPicPr>
          <p:cNvPr id="4" name="Immagine 3"/>
          <p:cNvPicPr>
            <a:picLocks noChangeAspect="1"/>
          </p:cNvPicPr>
          <p:nvPr/>
        </p:nvPicPr>
        <p:blipFill>
          <a:blip r:embed="rId2"/>
          <a:stretch>
            <a:fillRect/>
          </a:stretch>
        </p:blipFill>
        <p:spPr>
          <a:xfrm>
            <a:off x="3501990" y="4283736"/>
            <a:ext cx="5045800" cy="2422272"/>
          </a:xfrm>
          <a:prstGeom prst="rect">
            <a:avLst/>
          </a:prstGeom>
        </p:spPr>
      </p:pic>
    </p:spTree>
    <p:extLst>
      <p:ext uri="{BB962C8B-B14F-4D97-AF65-F5344CB8AC3E}">
        <p14:creationId xmlns:p14="http://schemas.microsoft.com/office/powerpoint/2010/main" val="3592195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665</Words>
  <Application>Microsoft Office PowerPoint</Application>
  <PresentationFormat>Widescreen</PresentationFormat>
  <Paragraphs>51</Paragraphs>
  <Slides>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vt:i4>
      </vt:variant>
    </vt:vector>
  </HeadingPairs>
  <TitlesOfParts>
    <vt:vector size="10" baseType="lpstr">
      <vt:lpstr>Arial</vt:lpstr>
      <vt:lpstr>Calibri</vt:lpstr>
      <vt:lpstr>Calibri Light</vt:lpstr>
      <vt:lpstr>Tema di Office</vt:lpstr>
      <vt:lpstr>DISSESTO IDROGEOLOGICO</vt:lpstr>
      <vt:lpstr>COMPORTAMENTI DEI DISSESTI IDROGEOLOGICI</vt:lpstr>
      <vt:lpstr>DISSESTO IDROGEOLOGICO</vt:lpstr>
      <vt:lpstr>I DISASTRI DEL DISSESTO IDREOGEOLOGICO</vt:lpstr>
      <vt:lpstr> </vt:lpstr>
      <vt:lpstr>COME RIMEDIARE AI DANNI DEL DISSESTO IDROGEOLOGICO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DISSESTO IDROGEOLOGICO</dc:title>
  <dc:creator>DOCENTE</dc:creator>
  <cp:lastModifiedBy>Nino a</cp:lastModifiedBy>
  <cp:revision>18</cp:revision>
  <dcterms:created xsi:type="dcterms:W3CDTF">2018-11-21T07:46:15Z</dcterms:created>
  <dcterms:modified xsi:type="dcterms:W3CDTF">2019-04-25T08:42:22Z</dcterms:modified>
</cp:coreProperties>
</file>